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58" r:id="rId3"/>
    <p:sldId id="326" r:id="rId4"/>
    <p:sldId id="276" r:id="rId5"/>
    <p:sldId id="277" r:id="rId6"/>
    <p:sldId id="278" r:id="rId7"/>
    <p:sldId id="327" r:id="rId8"/>
    <p:sldId id="261" r:id="rId9"/>
    <p:sldId id="332" r:id="rId10"/>
    <p:sldId id="328" r:id="rId11"/>
    <p:sldId id="263" r:id="rId12"/>
    <p:sldId id="335" r:id="rId13"/>
    <p:sldId id="264" r:id="rId14"/>
    <p:sldId id="265" r:id="rId15"/>
    <p:sldId id="267" r:id="rId16"/>
    <p:sldId id="268" r:id="rId17"/>
    <p:sldId id="329" r:id="rId18"/>
    <p:sldId id="269" r:id="rId19"/>
    <p:sldId id="270" r:id="rId20"/>
    <p:sldId id="271" r:id="rId21"/>
    <p:sldId id="274" r:id="rId22"/>
    <p:sldId id="275" r:id="rId23"/>
    <p:sldId id="331" r:id="rId24"/>
    <p:sldId id="259" r:id="rId25"/>
    <p:sldId id="333" r:id="rId26"/>
    <p:sldId id="334" r:id="rId27"/>
    <p:sldId id="330" r:id="rId28"/>
    <p:sldId id="272" r:id="rId29"/>
    <p:sldId id="336" r:id="rId30"/>
    <p:sldId id="273" r:id="rId31"/>
    <p:sldId id="288" r:id="rId32"/>
    <p:sldId id="309" r:id="rId33"/>
    <p:sldId id="291" r:id="rId34"/>
    <p:sldId id="325" r:id="rId35"/>
    <p:sldId id="289" r:id="rId36"/>
    <p:sldId id="314" r:id="rId37"/>
    <p:sldId id="315" r:id="rId38"/>
    <p:sldId id="262" r:id="rId39"/>
    <p:sldId id="281" r:id="rId40"/>
    <p:sldId id="282" r:id="rId41"/>
    <p:sldId id="283" r:id="rId42"/>
    <p:sldId id="284" r:id="rId43"/>
    <p:sldId id="285" r:id="rId44"/>
    <p:sldId id="2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26"/>
            <p14:sldId id="276"/>
            <p14:sldId id="277"/>
            <p14:sldId id="278"/>
            <p14:sldId id="327"/>
            <p14:sldId id="261"/>
            <p14:sldId id="332"/>
            <p14:sldId id="328"/>
            <p14:sldId id="263"/>
            <p14:sldId id="335"/>
            <p14:sldId id="264"/>
            <p14:sldId id="265"/>
            <p14:sldId id="267"/>
            <p14:sldId id="268"/>
            <p14:sldId id="329"/>
            <p14:sldId id="269"/>
            <p14:sldId id="270"/>
            <p14:sldId id="271"/>
            <p14:sldId id="274"/>
            <p14:sldId id="275"/>
            <p14:sldId id="331"/>
            <p14:sldId id="259"/>
            <p14:sldId id="333"/>
            <p14:sldId id="334"/>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15"/>
    <p:restoredTop sz="94663"/>
  </p:normalViewPr>
  <p:slideViewPr>
    <p:cSldViewPr snapToGrid="0" snapToObjects="1">
      <p:cViewPr varScale="1">
        <p:scale>
          <a:sx n="124" d="100"/>
          <a:sy n="124"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16</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amiracle/grand_centra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s3-eu-west-1.amazonaws.com%2Fwiddix-aws-cf-templates-releases-eu-west-1%2Fv3.2.1%2Fvpc%2Fvpc-flow-logs.yaml&amp;stackName=vpc-flow-logs&amp;param_ParentVPCStack=VPC-Create-Stack&amp;param_RetentionInDays=14&amp;param_TrafficType=ALL" TargetMode="External"/><Relationship Id="rId2" Type="http://schemas.openxmlformats.org/officeDocument/2006/relationships/hyperlink" Target="https://console.aws.amazon.com/cloudformation/home?region=us-east-1#/stacks/quickcreate?templateUrl=https%3A%2F%2Fs3-external-1.amazonaws.com%2Fcf-templates-m78yn6myw1hy-us-east-1%2F2020139t8o-template1cvr0gkh51bs&amp;stackName=VPC-Create-Stack&amp;param_ClassB=0" TargetMode="Externa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https://github.com/amiracle/grand_central</a:t>
            </a:r>
            <a:r>
              <a:rPr lang="en-US" dirty="0"/>
              <a:t> and Clone or Download repo</a:t>
            </a:r>
          </a:p>
          <a:p>
            <a:endParaRPr lang="en-US" dirty="0"/>
          </a:p>
          <a:p>
            <a:endParaRPr lang="en-US" dirty="0"/>
          </a:p>
          <a:p>
            <a:endParaRPr lang="en-US" dirty="0"/>
          </a:p>
          <a:p>
            <a:r>
              <a:rPr lang="en-US" dirty="0"/>
              <a:t>Deploy App on your Splunk instance : $SPLUNK_HOME/</a:t>
            </a:r>
            <a:r>
              <a:rPr lang="en-US" dirty="0" err="1"/>
              <a:t>etc</a:t>
            </a:r>
            <a:r>
              <a:rPr lang="en-US" dirty="0"/>
              <a:t>/apps/</a:t>
            </a:r>
            <a:r>
              <a:rPr lang="en-US" dirty="0" err="1"/>
              <a:t>grand_central</a:t>
            </a:r>
            <a:endParaRPr lang="en-US" dirty="0"/>
          </a:p>
          <a:p>
            <a:pPr lvl="1"/>
            <a:r>
              <a:rPr lang="en-US" dirty="0"/>
              <a:t>If you deploy using the </a:t>
            </a:r>
            <a:r>
              <a:rPr lang="en-US" dirty="0" err="1"/>
              <a:t>grand_central-master.zip</a:t>
            </a:r>
            <a:r>
              <a:rPr lang="en-US" dirty="0"/>
              <a:t> file, make sure to rename it to </a:t>
            </a:r>
            <a:r>
              <a:rPr lang="en-US" dirty="0" err="1"/>
              <a:t>grand_central</a:t>
            </a:r>
            <a:r>
              <a:rPr lang="en-US" dirty="0"/>
              <a:t> in the $SPLUNK_HOME/</a:t>
            </a:r>
            <a:r>
              <a:rPr lang="en-US" dirty="0" err="1"/>
              <a:t>etc</a:t>
            </a:r>
            <a:r>
              <a:rPr lang="en-US" dirty="0"/>
              <a:t>/apps directory </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pic>
        <p:nvPicPr>
          <p:cNvPr id="6" name="Picture 5" descr="A screenshot of a cell phone&#10;&#10;Description automatically generated">
            <a:extLst>
              <a:ext uri="{FF2B5EF4-FFF2-40B4-BE49-F238E27FC236}">
                <a16:creationId xmlns:a16="http://schemas.microsoft.com/office/drawing/2014/main" id="{338AC301-B0F2-B842-8095-80E1822F2641}"/>
              </a:ext>
            </a:extLst>
          </p:cNvPr>
          <p:cNvPicPr>
            <a:picLocks noChangeAspect="1"/>
          </p:cNvPicPr>
          <p:nvPr/>
        </p:nvPicPr>
        <p:blipFill>
          <a:blip r:embed="rId3"/>
          <a:stretch>
            <a:fillRect/>
          </a:stretch>
        </p:blipFill>
        <p:spPr>
          <a:xfrm>
            <a:off x="2801445" y="2710355"/>
            <a:ext cx="6273800" cy="1752600"/>
          </a:xfrm>
          <a:prstGeom prst="rect">
            <a:avLst/>
          </a:prstGeom>
        </p:spPr>
      </p:pic>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me a number)</a:t>
            </a:r>
          </a:p>
          <a:p>
            <a:pPr marL="342900" indent="-342900">
              <a:buFont typeface="Arial" panose="020B0604020202020204" pitchFamily="34" charset="0"/>
              <a:buChar char="•"/>
            </a:pPr>
            <a:r>
              <a:rPr lang="en-US" dirty="0"/>
              <a:t>Account Name (Can be anything)</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(Can be anything)</a:t>
            </a:r>
          </a:p>
          <a:p>
            <a:pPr marL="342900" indent="-342900">
              <a:buFont typeface="Arial" panose="020B0604020202020204" pitchFamily="34" charset="0"/>
              <a:buChar char="•"/>
            </a:pPr>
            <a:r>
              <a:rPr lang="en-US" dirty="0"/>
              <a:t>HTTP Endpoint must include port at the end:</a:t>
            </a:r>
          </a:p>
          <a:p>
            <a:pPr marL="685800" lvl="2" indent="-342900"/>
            <a:r>
              <a:rPr lang="en-US" dirty="0"/>
              <a:t>https://http-inputs-firehose-&lt;bootcamp&gt;.stg.splunkcloud.com:443</a:t>
            </a:r>
          </a:p>
          <a:p>
            <a:pPr lvl="2" indent="0">
              <a:buNone/>
            </a:pPr>
            <a:endParaRPr lang="en-US" dirty="0"/>
          </a:p>
          <a:p>
            <a:pPr lvl="2" indent="0">
              <a:buNone/>
            </a:pPr>
            <a:r>
              <a:rPr lang="en-US" dirty="0">
                <a:highlight>
                  <a:srgbClr val="FFFF00"/>
                </a:highlight>
              </a:rPr>
              <a:t>For production accounts the URL is :</a:t>
            </a:r>
            <a:br>
              <a:rPr lang="en-US" dirty="0">
                <a:highlight>
                  <a:srgbClr val="FFFF00"/>
                </a:highlight>
              </a:rPr>
            </a:br>
            <a:endParaRPr lang="en-US" dirty="0">
              <a:highlight>
                <a:srgbClr val="FFFF00"/>
              </a:highlight>
            </a:endParaRPr>
          </a:p>
          <a:p>
            <a:pPr lvl="2" indent="0">
              <a:buNone/>
            </a:pPr>
            <a:r>
              <a:rPr lang="en-US" dirty="0">
                <a:highlight>
                  <a:srgbClr val="FFFF00"/>
                </a:highlight>
              </a:rPr>
              <a:t>https://http-inputs-firehose-&lt;customer&gt;.splunkcloud.com:443</a:t>
            </a:r>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1 of 5</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grandcentralCloudTrailDeployment</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CloudTrail</a:t>
            </a:r>
          </a:p>
        </p:txBody>
      </p:sp>
      <p:pic>
        <p:nvPicPr>
          <p:cNvPr id="12" name="Content Placeholder 11" descr="A screenshot of a cell phone&#10;&#10;Description automatically generated">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tretch>
            <a:fillRect/>
          </a:stretch>
        </p:blipFill>
        <p:spPr>
          <a:xfrm>
            <a:off x="6907165" y="2368550"/>
            <a:ext cx="4137120"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5</a:t>
            </a:r>
          </a:p>
        </p:txBody>
      </p:sp>
    </p:spTree>
    <p:extLst>
      <p:ext uri="{BB962C8B-B14F-4D97-AF65-F5344CB8AC3E}">
        <p14:creationId xmlns:p14="http://schemas.microsoft.com/office/powerpoint/2010/main" val="244519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a:t>Setup HEC on Splunk Cloud Deployment </a:t>
            </a:r>
          </a:p>
          <a:p>
            <a:pPr lvl="1"/>
            <a:r>
              <a:rPr lang="en-US" sz="1700"/>
              <a:t>CloudTrail, Config, </a:t>
            </a:r>
            <a:r>
              <a:rPr lang="en-US" sz="1700" err="1"/>
              <a:t>VPCFlow</a:t>
            </a:r>
            <a:r>
              <a:rPr lang="en-US" sz="1700"/>
              <a:t> Logs</a:t>
            </a:r>
          </a:p>
          <a:p>
            <a:pPr>
              <a:buNone/>
            </a:pPr>
            <a:r>
              <a:rPr lang="en-US" sz="1700"/>
              <a:t>AWS Setup </a:t>
            </a:r>
          </a:p>
          <a:p>
            <a:pPr marL="514350" lvl="1" indent="-342900"/>
            <a:r>
              <a:rPr lang="en-US" sz="1700"/>
              <a:t>Create AWS Account </a:t>
            </a:r>
          </a:p>
          <a:p>
            <a:pPr marL="514350" lvl="1" indent="-342900"/>
            <a:r>
              <a:rPr lang="en-US" sz="1700"/>
              <a:t>Setup VPC Flow Logs</a:t>
            </a:r>
          </a:p>
          <a:p>
            <a:pPr>
              <a:buNone/>
            </a:pPr>
            <a:r>
              <a:rPr lang="en-US" sz="1700"/>
              <a:t>Setup Grand Central (Local deployment)</a:t>
            </a:r>
          </a:p>
          <a:p>
            <a:pPr>
              <a:buNone/>
            </a:pPr>
            <a:r>
              <a:rPr lang="en-US" sz="1700"/>
              <a:t>Configure Grand Central</a:t>
            </a:r>
          </a:p>
          <a:p>
            <a:pPr lvl="1"/>
            <a:r>
              <a:rPr lang="en-US" sz="1700"/>
              <a:t>Deploy Data Collection</a:t>
            </a:r>
          </a:p>
          <a:p>
            <a:pPr indent="-171450">
              <a:buNone/>
            </a:pPr>
            <a:r>
              <a:rPr lang="en-US" sz="170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grandcentralCloudTrail</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5</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grandcentralConfig</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4 of 5</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Select regions where you have a workload (e.g. us-east-1)</a:t>
            </a:r>
          </a:p>
          <a:p>
            <a:r>
              <a:rPr lang="en-US" dirty="0"/>
              <a:t>Splunk Account – Send to the appropriate endpoint</a:t>
            </a:r>
          </a:p>
          <a:p>
            <a:r>
              <a:rPr lang="en-US" dirty="0"/>
              <a:t>Data Configuration (ignore)</a:t>
            </a:r>
          </a:p>
          <a:p>
            <a:r>
              <a:rPr lang="en-US" dirty="0"/>
              <a:t>Select Data source – </a:t>
            </a:r>
            <a:r>
              <a:rPr lang="en-US" b="1" dirty="0"/>
              <a:t>AWS VPC Flow logs</a:t>
            </a:r>
          </a:p>
          <a:p>
            <a:r>
              <a:rPr lang="en-US" dirty="0"/>
              <a:t>CloudWatch Log Group : </a:t>
            </a:r>
            <a:r>
              <a:rPr lang="en-US" dirty="0" err="1"/>
              <a:t>vpcflowlogs</a:t>
            </a:r>
            <a:endParaRPr lang="en-US" dirty="0"/>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5 of 5</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172200"/>
            <a:ext cx="5723362" cy="184666"/>
          </a:xfrm>
          <a:prstGeom prst="rect">
            <a:avLst/>
          </a:prstGeom>
          <a:noFill/>
        </p:spPr>
        <p:txBody>
          <a:bodyPr wrap="none" lIns="0" tIns="0" rIns="0" bIns="0" rtlCol="0">
            <a:spAutoFit/>
          </a:bodyPr>
          <a:lstStyle/>
          <a:p>
            <a:pPr>
              <a:spcAft>
                <a:spcPts val="600"/>
              </a:spcAft>
            </a:pPr>
            <a:r>
              <a:rPr lang="en-US" sz="1200" kern="100" spc="-30" dirty="0"/>
              <a:t>*Source : https://</a:t>
            </a:r>
            <a:r>
              <a:rPr lang="en-US" sz="1200" kern="100" spc="-30" dirty="0" err="1"/>
              <a:t>templates.cloudonaut.io</a:t>
            </a:r>
            <a:r>
              <a:rPr lang="en-US" sz="1200" kern="100" spc="-30" dirty="0"/>
              <a:t>/</a:t>
            </a:r>
            <a:r>
              <a:rPr lang="en-US" sz="1200" kern="100" spc="-30" dirty="0" err="1"/>
              <a:t>en</a:t>
            </a:r>
            <a:r>
              <a:rPr lang="en-US" sz="1200" kern="100" spc="-30" dirty="0"/>
              <a:t>/v3.2.1/</a:t>
            </a:r>
            <a:r>
              <a:rPr lang="en-US" sz="1200" kern="100" spc="-30" dirty="0" err="1"/>
              <a:t>vpc</a:t>
            </a:r>
            <a:r>
              <a:rPr lang="en-US" sz="1200" kern="100" spc="-30" dirty="0"/>
              <a:t>/#</a:t>
            </a:r>
            <a:r>
              <a:rPr lang="en-US" sz="1200" kern="100" spc="-30" dirty="0" err="1"/>
              <a:t>vpc</a:t>
            </a:r>
            <a:r>
              <a:rPr lang="en-US" sz="1200" kern="100" spc="-30" dirty="0"/>
              <a:t>-flow-logs-to-</a:t>
            </a:r>
            <a:r>
              <a:rPr lang="en-US" sz="1200" kern="100" spc="-30" dirty="0" err="1"/>
              <a:t>cloudwatch</a:t>
            </a:r>
            <a:r>
              <a:rPr lang="en-US" sz="1200" kern="100" spc="-30" dirty="0"/>
              <a:t>-logs</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4"/>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5"/>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Copy the </a:t>
            </a:r>
            <a:r>
              <a:rPr lang="en-US" dirty="0" err="1"/>
              <a:t>LogGroupName</a:t>
            </a:r>
            <a:r>
              <a:rPr lang="en-US" dirty="0"/>
              <a:t> for Grand Central</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1730</Words>
  <Application>Microsoft Macintosh PowerPoint</Application>
  <PresentationFormat>Widescreen</PresentationFormat>
  <Paragraphs>259</Paragraphs>
  <Slides>44</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newpinkSplunk</vt:lpstr>
      <vt:lpstr>AWS GDI</vt:lpstr>
      <vt:lpstr>Agenda</vt:lpstr>
      <vt:lpstr>Splunk HEC Setup</vt:lpstr>
      <vt:lpstr>Setup HEC on Splunk Cloud Deployment</vt:lpstr>
      <vt:lpstr>Setup HEC on Splunk Cloud Deployment</vt:lpstr>
      <vt:lpstr>Setup HEC on Splunk Cloud Deployment</vt:lpstr>
      <vt:lpstr>Create AWS Account</vt:lpstr>
      <vt:lpstr>Create AWS Account (Credential File)</vt:lpstr>
      <vt:lpstr>Shortcut IAM Creation</vt:lpstr>
      <vt:lpstr>Setup Grand Central</vt:lpstr>
      <vt:lpstr>Setup Grand Central </vt:lpstr>
      <vt:lpstr>Configure Grand Central</vt:lpstr>
      <vt:lpstr>Configure Grand Central</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Deploy Data Collection</vt:lpstr>
      <vt:lpstr>CloudWatch Logs Collection</vt:lpstr>
      <vt:lpstr>Setup AWS to send CloudWatch Log</vt:lpstr>
      <vt:lpstr>Shortcut Creating VPC &amp; VPC Flow Logs</vt:lpstr>
      <vt:lpstr>CloudWatch Log output</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4</cp:revision>
  <dcterms:created xsi:type="dcterms:W3CDTF">2020-05-18T20:30:54Z</dcterms:created>
  <dcterms:modified xsi:type="dcterms:W3CDTF">2020-05-18T20:55:21Z</dcterms:modified>
</cp:coreProperties>
</file>